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86" r:id="rId2"/>
    <p:sldId id="737" r:id="rId3"/>
    <p:sldId id="680" r:id="rId4"/>
    <p:sldId id="738" r:id="rId5"/>
    <p:sldId id="732" r:id="rId6"/>
    <p:sldId id="739" r:id="rId7"/>
    <p:sldId id="740" r:id="rId8"/>
    <p:sldId id="741" r:id="rId9"/>
    <p:sldId id="742" r:id="rId10"/>
    <p:sldId id="74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222"/>
    <a:srgbClr val="445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3" autoAdjust="0"/>
    <p:restoredTop sz="94660"/>
  </p:normalViewPr>
  <p:slideViewPr>
    <p:cSldViewPr snapToGrid="0">
      <p:cViewPr>
        <p:scale>
          <a:sx n="79" d="100"/>
          <a:sy n="79" d="100"/>
        </p:scale>
        <p:origin x="27"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5D888-4825-41EB-A3FE-CFF9C7813384}" type="datetimeFigureOut">
              <a:rPr lang="en-AU" smtClean="0"/>
              <a:t>28/07/2023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84F7B-9A6B-4EB1-A821-DB6EB43AD65E}" type="slidenum">
              <a:rPr lang="en-AU" smtClean="0"/>
              <a:t>‹#›</a:t>
            </a:fld>
            <a:endParaRPr lang="en-AU"/>
          </a:p>
        </p:txBody>
      </p:sp>
    </p:spTree>
    <p:extLst>
      <p:ext uri="{BB962C8B-B14F-4D97-AF65-F5344CB8AC3E}">
        <p14:creationId xmlns:p14="http://schemas.microsoft.com/office/powerpoint/2010/main" val="340326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79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88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In your formula sheet ℓ and ℓ</a:t>
            </a:r>
            <a:r>
              <a:rPr lang="en-AU" i="0" baseline="-25000" dirty="0"/>
              <a:t>0</a:t>
            </a:r>
            <a:r>
              <a:rPr lang="en-AU" i="0" baseline="0" dirty="0"/>
              <a:t> are used.</a:t>
            </a: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065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834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64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65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clip is about as much of this video as you need to understand. There’s a simpler and more complete explanation at https://youtu.be/FPzGAksFCbs</a:t>
            </a:r>
          </a:p>
        </p:txBody>
      </p:sp>
      <p:sp>
        <p:nvSpPr>
          <p:cNvPr id="4" name="Slide Number Placeholder 3"/>
          <p:cNvSpPr>
            <a:spLocks noGrp="1"/>
          </p:cNvSpPr>
          <p:nvPr>
            <p:ph type="sldNum" sz="quarter" idx="5"/>
          </p:nvPr>
        </p:nvSpPr>
        <p:spPr/>
        <p:txBody>
          <a:bodyPr/>
          <a:lstStyle/>
          <a:p>
            <a:fld id="{BBB84F7B-9A6B-4EB1-A821-DB6EB43AD65E}" type="slidenum">
              <a:rPr lang="en-AU" smtClean="0"/>
              <a:t>8</a:t>
            </a:fld>
            <a:endParaRPr lang="en-AU"/>
          </a:p>
        </p:txBody>
      </p:sp>
    </p:spTree>
    <p:extLst>
      <p:ext uri="{BB962C8B-B14F-4D97-AF65-F5344CB8AC3E}">
        <p14:creationId xmlns:p14="http://schemas.microsoft.com/office/powerpoint/2010/main" val="3029734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1" dirty="0"/>
              <a:t>L</a:t>
            </a:r>
            <a:r>
              <a:rPr lang="en-AU" i="0" baseline="-25000" dirty="0"/>
              <a:t>0</a:t>
            </a:r>
            <a:r>
              <a:rPr lang="en-AU" i="0" baseline="0" dirty="0"/>
              <a:t> = 3.31128 × 10</a:t>
            </a:r>
            <a:r>
              <a:rPr lang="en-AU" i="0" baseline="30000" dirty="0"/>
              <a:t>17</a:t>
            </a:r>
            <a:r>
              <a:rPr lang="en-AU" i="0" baseline="0" dirty="0"/>
              <a:t> m</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AU" i="1" baseline="0" dirty="0"/>
              <a:t>t</a:t>
            </a:r>
            <a:r>
              <a:rPr lang="en-AU" i="0" baseline="0" dirty="0"/>
              <a:t> = </a:t>
            </a:r>
            <a:r>
              <a:rPr lang="en-AU" i="1" baseline="0" dirty="0"/>
              <a:t>L</a:t>
            </a:r>
            <a:r>
              <a:rPr lang="en-AU" i="0" baseline="-25000" dirty="0"/>
              <a:t>0</a:t>
            </a:r>
            <a:r>
              <a:rPr lang="en-AU" i="0" baseline="0" dirty="0"/>
              <a:t> / </a:t>
            </a:r>
            <a:r>
              <a:rPr lang="en-AU" i="1" baseline="0" dirty="0"/>
              <a:t>v</a:t>
            </a:r>
            <a:r>
              <a:rPr lang="en-AU" i="0" baseline="0" dirty="0"/>
              <a:t> = 1.2264 × 10</a:t>
            </a:r>
            <a:r>
              <a:rPr lang="en-AU" i="0" baseline="30000" dirty="0"/>
              <a:t>9</a:t>
            </a:r>
            <a:r>
              <a:rPr lang="en-AU" i="0" baseline="0" dirty="0"/>
              <a:t> 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AU" i="1" dirty="0"/>
              <a:t>t</a:t>
            </a:r>
            <a:r>
              <a:rPr lang="en-AU" i="0" baseline="-25000" dirty="0"/>
              <a:t>0</a:t>
            </a:r>
            <a:r>
              <a:rPr lang="en-AU" i="0" baseline="0" dirty="0"/>
              <a:t> = 5.3458 × 10</a:t>
            </a:r>
            <a:r>
              <a:rPr lang="en-AU" i="0" baseline="30000" dirty="0"/>
              <a:t>8</a:t>
            </a:r>
            <a:r>
              <a:rPr lang="en-AU" i="0" baseline="0" dirty="0"/>
              <a:t> 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AU" i="1" baseline="0" dirty="0"/>
              <a:t>L</a:t>
            </a:r>
            <a:r>
              <a:rPr lang="en-AU" i="0" baseline="0" dirty="0"/>
              <a:t> = 1.4434 × 10</a:t>
            </a:r>
            <a:r>
              <a:rPr lang="en-AU" i="0" baseline="30000" dirty="0"/>
              <a:t>17</a:t>
            </a:r>
            <a:r>
              <a:rPr lang="en-AU" i="0" baseline="0" dirty="0"/>
              <a:t> 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i="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i="0" baseline="0"/>
              <a:t>Sanity checks: </a:t>
            </a:r>
            <a:r>
              <a:rPr lang="en-AU" i="1" baseline="0"/>
              <a:t>t</a:t>
            </a:r>
            <a:r>
              <a:rPr lang="en-AU" i="0" baseline="-25000"/>
              <a:t>0</a:t>
            </a:r>
            <a:r>
              <a:rPr lang="en-AU" i="0" baseline="0"/>
              <a:t> &lt; </a:t>
            </a:r>
            <a:r>
              <a:rPr lang="en-AU" i="1" baseline="0"/>
              <a:t>t</a:t>
            </a:r>
            <a:r>
              <a:rPr lang="en-AU" i="0" baseline="0"/>
              <a:t>, </a:t>
            </a:r>
            <a:r>
              <a:rPr lang="en-AU" i="1" baseline="0"/>
              <a:t>L</a:t>
            </a:r>
            <a:r>
              <a:rPr lang="en-AU" i="0" baseline="0"/>
              <a:t> &lt; </a:t>
            </a:r>
            <a:r>
              <a:rPr lang="en-AU" i="1" baseline="0"/>
              <a:t>L</a:t>
            </a:r>
            <a:r>
              <a:rPr lang="en-AU" i="0" baseline="-25000"/>
              <a:t>0</a:t>
            </a:r>
            <a:endParaRPr lang="en-AU" i="0"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549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443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015F-A8B7-4998-A7D6-AA74E3EF1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E1AF5F-AF37-424D-817C-99DD82F57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ECF6EF5-7F6C-4580-AD56-7F1A93367408}"/>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5" name="Footer Placeholder 4">
            <a:extLst>
              <a:ext uri="{FF2B5EF4-FFF2-40B4-BE49-F238E27FC236}">
                <a16:creationId xmlns:a16="http://schemas.microsoft.com/office/drawing/2014/main" id="{F5904921-586D-458E-914F-30C459F241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FC75FD-C881-4700-ABED-0721F17A69C4}"/>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2469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243D-6216-4E9A-8367-586C67BA6FB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61E407E-19DB-401B-9571-B372FC258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40866C-A626-47C5-B122-D88AAF64B1AD}"/>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5" name="Footer Placeholder 4">
            <a:extLst>
              <a:ext uri="{FF2B5EF4-FFF2-40B4-BE49-F238E27FC236}">
                <a16:creationId xmlns:a16="http://schemas.microsoft.com/office/drawing/2014/main" id="{6FA8C90D-D4FA-4789-976D-1DFCA6C503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1F8DE5-1D24-4ECA-977F-ECBABC9055F5}"/>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5782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B905F-E873-42E1-A5CF-FA9D4E2CC3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2C1CA2E-0DE0-48ED-B534-53B1571E8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2BC864-C3F4-4F36-AC97-9BA57B73059A}"/>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5" name="Footer Placeholder 4">
            <a:extLst>
              <a:ext uri="{FF2B5EF4-FFF2-40B4-BE49-F238E27FC236}">
                <a16:creationId xmlns:a16="http://schemas.microsoft.com/office/drawing/2014/main" id="{7D6AE39E-30BE-4414-AC38-1DB0AD8CAD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771FE4-C57E-435C-9720-771F2DB5EC4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61262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CFE2-EECD-48A0-9DC6-0387FCA90D3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E49A88-8F3C-49B2-BB49-0205AC2B1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3FBF8A-4786-4E73-9F0E-8F7DC4E30BF7}"/>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5" name="Footer Placeholder 4">
            <a:extLst>
              <a:ext uri="{FF2B5EF4-FFF2-40B4-BE49-F238E27FC236}">
                <a16:creationId xmlns:a16="http://schemas.microsoft.com/office/drawing/2014/main" id="{69950AB1-BA88-4D3A-A007-FA45E02BAC4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B6BDA7-61AC-4F06-92EE-7F320BC451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04011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6BE5-D8CE-4D16-86D9-54D8806DC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CCFF89D-43E2-404E-9B4A-FEB997AC00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BAA8C-0392-471D-9BCA-7125FDC96364}"/>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5" name="Footer Placeholder 4">
            <a:extLst>
              <a:ext uri="{FF2B5EF4-FFF2-40B4-BE49-F238E27FC236}">
                <a16:creationId xmlns:a16="http://schemas.microsoft.com/office/drawing/2014/main" id="{CA8926E3-29DB-4D0B-8471-702CEC9DFC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A71B152-8622-4D82-947F-9120157930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46840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8931-E05D-481E-A042-656F760D38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D958A7F-CB72-4CCE-961A-F9962E1BD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03364C0-27B5-4CF2-B79B-2874B02A75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4FA3C00-5067-422A-A99F-20AA85B15975}"/>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6" name="Footer Placeholder 5">
            <a:extLst>
              <a:ext uri="{FF2B5EF4-FFF2-40B4-BE49-F238E27FC236}">
                <a16:creationId xmlns:a16="http://schemas.microsoft.com/office/drawing/2014/main" id="{1DBF2EB3-530F-4675-B6EC-CBFBD60AAA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C5620B2-161D-4913-8C31-13E033D1FD8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676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BD2E-FEB0-4503-A614-E3397B90BA9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0C07FDF-B4B1-4034-909F-8BDE548E3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07E5B0-D732-4242-AFB6-3881395B1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825D780-9CDD-4A92-9D69-23C65BF93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CE987-52B3-4F99-BAF7-8C99A82A8B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689A780-4A0A-4E9E-A6F4-9BB8D4B22C7C}"/>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8" name="Footer Placeholder 7">
            <a:extLst>
              <a:ext uri="{FF2B5EF4-FFF2-40B4-BE49-F238E27FC236}">
                <a16:creationId xmlns:a16="http://schemas.microsoft.com/office/drawing/2014/main" id="{6B75F552-44FA-460A-A32A-41E324A91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097EFCF-D27C-452E-944F-F530868AEC3E}"/>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486722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886D-C591-4455-B4AC-6C84334E574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195F87-01A6-4CDD-981C-CAD218B7A6CF}"/>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4" name="Footer Placeholder 3">
            <a:extLst>
              <a:ext uri="{FF2B5EF4-FFF2-40B4-BE49-F238E27FC236}">
                <a16:creationId xmlns:a16="http://schemas.microsoft.com/office/drawing/2014/main" id="{69713C85-D3CA-4772-9C71-C414D66B7E3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3663447-0218-43A4-8285-D46AE59A961A}"/>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1247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E2A3F-623D-4662-BF3D-2BF67F70AEF3}"/>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3" name="Footer Placeholder 2">
            <a:extLst>
              <a:ext uri="{FF2B5EF4-FFF2-40B4-BE49-F238E27FC236}">
                <a16:creationId xmlns:a16="http://schemas.microsoft.com/office/drawing/2014/main" id="{F1224E95-209E-4EA0-A986-D8EEA340D63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DF00AB0-ECE0-4690-BAD3-B8B01B267518}"/>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80133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92E1-6937-4796-B3BD-CE521074F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5B899E-710A-41F8-9B3D-D7D2F3CCF3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5115EDA-C8EA-4BB9-8F87-E0489B4F2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091CF-FB2E-467A-865E-DDF1AF7723CF}"/>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6" name="Footer Placeholder 5">
            <a:extLst>
              <a:ext uri="{FF2B5EF4-FFF2-40B4-BE49-F238E27FC236}">
                <a16:creationId xmlns:a16="http://schemas.microsoft.com/office/drawing/2014/main" id="{7EF024D2-0806-4DE5-A405-012D0A7933E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17C89A-2C21-4C4B-926D-08B02AF9F700}"/>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97547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50C-38CD-4C70-8029-8D39130C3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ED9A3B1-CDFA-48DD-B66C-EBB468F76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24CE721-A176-494C-82C0-C6DF4B737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EEB60-8BC9-48BD-BDB9-4A382F0EC293}"/>
              </a:ext>
            </a:extLst>
          </p:cNvPr>
          <p:cNvSpPr>
            <a:spLocks noGrp="1"/>
          </p:cNvSpPr>
          <p:nvPr>
            <p:ph type="dt" sz="half" idx="10"/>
          </p:nvPr>
        </p:nvSpPr>
        <p:spPr/>
        <p:txBody>
          <a:bodyPr/>
          <a:lstStyle/>
          <a:p>
            <a:fld id="{B7774DE9-EA36-48F0-8BEE-46EFB7BE0761}" type="datetimeFigureOut">
              <a:rPr lang="en-AU" smtClean="0"/>
              <a:t>28/07/2023</a:t>
            </a:fld>
            <a:endParaRPr lang="en-AU"/>
          </a:p>
        </p:txBody>
      </p:sp>
      <p:sp>
        <p:nvSpPr>
          <p:cNvPr id="6" name="Footer Placeholder 5">
            <a:extLst>
              <a:ext uri="{FF2B5EF4-FFF2-40B4-BE49-F238E27FC236}">
                <a16:creationId xmlns:a16="http://schemas.microsoft.com/office/drawing/2014/main" id="{30ED909E-D072-4067-9904-6D95A27D511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75CF3F4-84B5-4253-9393-A8D121974BBF}"/>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5513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8D7EC-A8DB-47D3-81AB-5C95AF3B5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72AB8DD-80EE-4DC9-82DA-7B8B0CAC6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C35878-2D90-4382-A4EB-BAA90918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74DE9-EA36-48F0-8BEE-46EFB7BE0761}" type="datetimeFigureOut">
              <a:rPr lang="en-AU" smtClean="0"/>
              <a:t>28/07/2023</a:t>
            </a:fld>
            <a:endParaRPr lang="en-AU"/>
          </a:p>
        </p:txBody>
      </p:sp>
      <p:sp>
        <p:nvSpPr>
          <p:cNvPr id="5" name="Footer Placeholder 4">
            <a:extLst>
              <a:ext uri="{FF2B5EF4-FFF2-40B4-BE49-F238E27FC236}">
                <a16:creationId xmlns:a16="http://schemas.microsoft.com/office/drawing/2014/main" id="{3407957A-C215-45B9-9F9D-569807387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276F536-37FD-4975-8031-DAC265E211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920A-8877-4084-AD20-C977D9AFDB36}" type="slidenum">
              <a:rPr lang="en-AU" smtClean="0"/>
              <a:t>‹#›</a:t>
            </a:fld>
            <a:endParaRPr lang="en-AU"/>
          </a:p>
        </p:txBody>
      </p:sp>
    </p:spTree>
    <p:extLst>
      <p:ext uri="{BB962C8B-B14F-4D97-AF65-F5344CB8AC3E}">
        <p14:creationId xmlns:p14="http://schemas.microsoft.com/office/powerpoint/2010/main" val="309164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gif"/><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a:ln w="38100">
            <a:solidFill>
              <a:srgbClr val="7030A0"/>
            </a:solidFill>
          </a:ln>
        </p:spPr>
        <p:txBody>
          <a:bodyPr anchor="ctr"/>
          <a:lstStyle/>
          <a:p>
            <a:r>
              <a:rPr lang="en-AU" spc="-200" dirty="0"/>
              <a:t>Length Contraction</a:t>
            </a:r>
          </a:p>
        </p:txBody>
      </p:sp>
    </p:spTree>
    <p:extLst>
      <p:ext uri="{BB962C8B-B14F-4D97-AF65-F5344CB8AC3E}">
        <p14:creationId xmlns:p14="http://schemas.microsoft.com/office/powerpoint/2010/main" val="3582847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rgbClr val="7030A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#3</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582402" cy="6340197"/>
          </a:xfrm>
          <a:prstGeom prst="rect">
            <a:avLst/>
          </a:prstGeom>
          <a:noFill/>
        </p:spPr>
        <p:txBody>
          <a:bodyPr wrap="square" rtlCol="0">
            <a:spAutoFit/>
          </a:bodyPr>
          <a:lstStyle/>
          <a:p>
            <a:r>
              <a:rPr lang="en-AU" sz="2800" dirty="0"/>
              <a:t>Abbey believes that length contraction is absurd, and proposes the following thought experiment to prove it:</a:t>
            </a:r>
          </a:p>
          <a:p>
            <a:endParaRPr lang="en-AU" sz="1400" dirty="0"/>
          </a:p>
          <a:p>
            <a:r>
              <a:rPr lang="en-AU" sz="2800" dirty="0"/>
              <a:t>“Bob flies a spaceship with a proper length of 100 m through a tunnel with a proper length of 60 m. By flying extra fast, he can contract the length of the spaceship to 50 m, allowing it to fit into the tunnel completely. At the moment that the spaceship is fully inside the tunnel, Caity (who is standing in the tunnel) presses a button that simultaneously closes two doors at either end of the tunnel. The doors then immediately open again to let the spaceship out.</a:t>
            </a:r>
          </a:p>
          <a:p>
            <a:endParaRPr lang="en-AU" sz="1400" dirty="0"/>
          </a:p>
          <a:p>
            <a:r>
              <a:rPr lang="en-AU" sz="2800" dirty="0"/>
              <a:t>But from Bob’s perspective, the </a:t>
            </a:r>
            <a:r>
              <a:rPr lang="en-AU" sz="2800" i="1" dirty="0"/>
              <a:t>tunnel</a:t>
            </a:r>
            <a:r>
              <a:rPr lang="en-AU" sz="2800" dirty="0"/>
              <a:t> is moving, so </a:t>
            </a:r>
            <a:r>
              <a:rPr lang="en-AU" sz="2800" i="1" dirty="0"/>
              <a:t>it</a:t>
            </a:r>
            <a:r>
              <a:rPr lang="en-AU" sz="2800" dirty="0"/>
              <a:t> is affected by length contraction. He’s flying a 100 m spaceship through a 30 m tunnel, so there’s no way both doors could close at the same time without hitting the ship!”</a:t>
            </a:r>
          </a:p>
          <a:p>
            <a:endParaRPr lang="en-AU" sz="1400" dirty="0"/>
          </a:p>
          <a:p>
            <a:r>
              <a:rPr lang="en-AU" sz="2800" dirty="0"/>
              <a:t>Using your understanding of special relativity, explain how this situation is resolved.</a:t>
            </a:r>
          </a:p>
        </p:txBody>
      </p:sp>
    </p:spTree>
    <p:extLst>
      <p:ext uri="{BB962C8B-B14F-4D97-AF65-F5344CB8AC3E}">
        <p14:creationId xmlns:p14="http://schemas.microsoft.com/office/powerpoint/2010/main" val="203907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940424" cy="584775"/>
          </a:xfrm>
          <a:prstGeom prst="homePlate">
            <a:avLst/>
          </a:prstGeom>
          <a:solidFill>
            <a:srgbClr val="7030A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Time Dilation Review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3539430"/>
              </a:xfrm>
              <a:prstGeom prst="rect">
                <a:avLst/>
              </a:prstGeom>
              <a:noFill/>
            </p:spPr>
            <p:txBody>
              <a:bodyPr wrap="square" rtlCol="0">
                <a:spAutoFit/>
              </a:bodyPr>
              <a:lstStyle/>
              <a:p>
                <a:pPr marL="457200" indent="-457200">
                  <a:buFont typeface="Arial" panose="020B0604020202020204" pitchFamily="34" charset="0"/>
                  <a:buChar char="•"/>
                </a:pPr>
                <a:r>
                  <a:rPr lang="en-AU" sz="2800" dirty="0"/>
                  <a:t>Last time, we imagined a clock that measures time by bouncing a photon between two mirrors. A person at rest relative to the clock would see the photon travel a certain distance </a:t>
                </a:r>
                <a14:m>
                  <m:oMath xmlns:m="http://schemas.openxmlformats.org/officeDocument/2006/math">
                    <m:r>
                      <a:rPr lang="en-AU" sz="2800" b="0" i="1" smtClean="0">
                        <a:latin typeface="Cambria Math" panose="02040503050406030204" pitchFamily="18" charset="0"/>
                      </a:rPr>
                      <m:t>𝐿</m:t>
                    </m:r>
                  </m:oMath>
                </a14:m>
                <a:r>
                  <a:rPr lang="en-AU" sz="2800" dirty="0"/>
                  <a:t> in a certain amount of time, which we call proper time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𝑡</m:t>
                        </m:r>
                      </m:e>
                      <m:sub>
                        <m:r>
                          <a:rPr lang="en-AU" sz="2800" b="0" i="1" smtClean="0">
                            <a:latin typeface="Cambria Math" panose="02040503050406030204" pitchFamily="18" charset="0"/>
                          </a:rPr>
                          <m:t>0</m:t>
                        </m:r>
                      </m:sub>
                    </m:sSub>
                  </m:oMath>
                </a14:m>
                <a:r>
                  <a:rPr lang="en-AU" sz="2800" dirty="0"/>
                  <a:t>).</a:t>
                </a:r>
              </a:p>
              <a:p>
                <a:pPr marL="457200" indent="-457200">
                  <a:buFont typeface="Arial" panose="020B0604020202020204" pitchFamily="34" charset="0"/>
                  <a:buChar char="•"/>
                </a:pPr>
                <a:r>
                  <a:rPr lang="en-AU" sz="2800" dirty="0"/>
                  <a:t>A person who is moving relative to the clock would see the light travel a greater distance. Since </a:t>
                </a:r>
                <a14:m>
                  <m:oMath xmlns:m="http://schemas.openxmlformats.org/officeDocument/2006/math">
                    <m:r>
                      <a:rPr lang="en-AU" sz="2800" b="0" i="1" smtClean="0">
                        <a:latin typeface="Cambria Math" panose="02040503050406030204" pitchFamily="18" charset="0"/>
                      </a:rPr>
                      <m:t>𝑐</m:t>
                    </m:r>
                  </m:oMath>
                </a14:m>
                <a:r>
                  <a:rPr lang="en-AU" sz="2800" dirty="0"/>
                  <a:t> is absolute (the same in every frame of reference), this person would observe the photon’s journey over a greater period of time (</a:t>
                </a:r>
                <a14:m>
                  <m:oMath xmlns:m="http://schemas.openxmlformats.org/officeDocument/2006/math">
                    <m:r>
                      <a:rPr lang="en-AU" sz="2800" b="0" i="1" smtClean="0">
                        <a:latin typeface="Cambria Math" panose="02040503050406030204" pitchFamily="18" charset="0"/>
                      </a:rPr>
                      <m:t>𝑡</m:t>
                    </m:r>
                  </m:oMath>
                </a14:m>
                <a:r>
                  <a:rPr lang="en-AU" sz="2800" dirty="0"/>
                  <a:t>), and so the clock would tick slower in their frame of reference.</a:t>
                </a:r>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717644" cy="3539430"/>
              </a:xfrm>
              <a:prstGeom prst="rect">
                <a:avLst/>
              </a:prstGeom>
              <a:blipFill>
                <a:blip r:embed="rId3"/>
                <a:stretch>
                  <a:fillRect l="-937" t="-1721" r="-728" b="-3959"/>
                </a:stretch>
              </a:blipFill>
            </p:spPr>
            <p:txBody>
              <a:bodyPr/>
              <a:lstStyle/>
              <a:p>
                <a:r>
                  <a:rPr lang="en-AU">
                    <a:noFill/>
                  </a:rPr>
                  <a:t> </a:t>
                </a:r>
              </a:p>
            </p:txBody>
          </p:sp>
        </mc:Fallback>
      </mc:AlternateContent>
      <p:pic>
        <p:nvPicPr>
          <p:cNvPr id="6" name="Graphic 5">
            <a:extLst>
              <a:ext uri="{FF2B5EF4-FFF2-40B4-BE49-F238E27FC236}">
                <a16:creationId xmlns:a16="http://schemas.microsoft.com/office/drawing/2014/main" id="{14CF995C-3F26-9EE8-68DE-CEF3F580CE8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7" r="31177"/>
          <a:stretch/>
        </p:blipFill>
        <p:spPr>
          <a:xfrm>
            <a:off x="3658545" y="3851275"/>
            <a:ext cx="4400550" cy="3286126"/>
          </a:xfrm>
          <a:prstGeom prst="rect">
            <a:avLst/>
          </a:prstGeom>
        </p:spPr>
      </p:pic>
    </p:spTree>
    <p:extLst>
      <p:ext uri="{BB962C8B-B14F-4D97-AF65-F5344CB8AC3E}">
        <p14:creationId xmlns:p14="http://schemas.microsoft.com/office/powerpoint/2010/main" val="216900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275617" cy="584775"/>
          </a:xfrm>
          <a:prstGeom prst="homePlate">
            <a:avLst/>
          </a:prstGeom>
          <a:solidFill>
            <a:srgbClr val="7030A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Observing Length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918952" cy="6014852"/>
              </a:xfrm>
              <a:prstGeom prst="rect">
                <a:avLst/>
              </a:prstGeom>
              <a:noFill/>
            </p:spPr>
            <p:txBody>
              <a:bodyPr wrap="square" rtlCol="0">
                <a:spAutoFit/>
              </a:bodyPr>
              <a:lstStyle/>
              <a:p>
                <a:pPr marL="457200" indent="-457200">
                  <a:buFont typeface="Arial" panose="020B0604020202020204" pitchFamily="34" charset="0"/>
                  <a:buChar char="•"/>
                </a:pPr>
                <a:r>
                  <a:rPr lang="en-AU" sz="2800" dirty="0"/>
                  <a:t>So if observers in different frames of reference measure different amounts of time, what happens when they measure length?</a:t>
                </a:r>
              </a:p>
              <a:p>
                <a:pPr marL="457200" indent="-457200">
                  <a:buFont typeface="Arial" panose="020B0604020202020204" pitchFamily="34" charset="0"/>
                  <a:buChar char="•"/>
                </a:pPr>
                <a:r>
                  <a:rPr lang="en-AU" sz="2800" dirty="0"/>
                  <a:t>Let’s return to our very fast train (the one that’s travelling at </a:t>
                </a:r>
                <a:r>
                  <a:rPr lang="en-AU" sz="2800" i="1" dirty="0"/>
                  <a:t>v</a:t>
                </a:r>
                <a:r>
                  <a:rPr lang="en-AU" sz="2800" dirty="0"/>
                  <a:t> = 0.8</a:t>
                </a:r>
                <a:r>
                  <a:rPr lang="en-AU" sz="2800" i="1" dirty="0"/>
                  <a:t>c</a:t>
                </a:r>
                <a:r>
                  <a:rPr lang="en-AU" sz="2800" dirty="0"/>
                  <a:t>).</a:t>
                </a:r>
              </a:p>
              <a:p>
                <a:pPr marL="914400" lvl="1" indent="-457200">
                  <a:buFont typeface="Arial" panose="020B0604020202020204" pitchFamily="34" charset="0"/>
                  <a:buChar char="•"/>
                </a:pPr>
                <a:r>
                  <a:rPr lang="en-AU" sz="2800" dirty="0"/>
                  <a:t>Wade, who is standing on the platform, measures the platform’s length. Since he is at rest relative to the platform, this is its ‘proper length’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𝐿</m:t>
                        </m:r>
                      </m:e>
                      <m:sub>
                        <m:r>
                          <a:rPr lang="en-AU" sz="2800" b="0" i="0" smtClean="0">
                            <a:latin typeface="Cambria Math" panose="02040503050406030204" pitchFamily="18" charset="0"/>
                          </a:rPr>
                          <m:t>0</m:t>
                        </m:r>
                      </m:sub>
                    </m:sSub>
                  </m:oMath>
                </a14:m>
                <a:r>
                  <a:rPr lang="en-AU" sz="2800" dirty="0"/>
                  <a:t>).</a:t>
                </a:r>
              </a:p>
              <a:p>
                <a:pPr marL="914400" lvl="1" indent="-457200">
                  <a:buFont typeface="Arial" panose="020B0604020202020204" pitchFamily="34" charset="0"/>
                  <a:buChar char="•"/>
                </a:pPr>
                <a:r>
                  <a:rPr lang="en-AU" sz="2800" dirty="0"/>
                  <a:t>Brad then speeds past in the train. Wade observes that the train takes </a:t>
                </a:r>
                <a14:m>
                  <m:oMath xmlns:m="http://schemas.openxmlformats.org/officeDocument/2006/math">
                    <m:r>
                      <a:rPr lang="en-AU" sz="2800" b="0" i="1" smtClean="0">
                        <a:latin typeface="Cambria Math" panose="02040503050406030204" pitchFamily="18" charset="0"/>
                      </a:rPr>
                      <m:t>𝑡</m:t>
                    </m:r>
                  </m:oMath>
                </a14:m>
                <a:r>
                  <a:rPr lang="en-AU" sz="2800" dirty="0"/>
                  <a:t> seconds to pass the platform, and so concludes that:</a:t>
                </a:r>
              </a:p>
              <a:p>
                <a:pPr/>
                <a14:m>
                  <m:oMathPara xmlns:m="http://schemas.openxmlformats.org/officeDocument/2006/math">
                    <m:oMathParaPr>
                      <m:jc m:val="centerGroup"/>
                    </m:oMathParaPr>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𝐿</m:t>
                          </m:r>
                        </m:e>
                        <m:sub>
                          <m:r>
                            <a:rPr lang="en-AU" sz="2800" b="0" i="1" smtClean="0">
                              <a:latin typeface="Cambria Math" panose="02040503050406030204" pitchFamily="18" charset="0"/>
                            </a:rPr>
                            <m:t>0</m:t>
                          </m:r>
                        </m:sub>
                      </m:sSub>
                      <m:r>
                        <a:rPr lang="en-AU" sz="2800" b="0" i="1" smtClean="0">
                          <a:latin typeface="Cambria Math" panose="02040503050406030204" pitchFamily="18" charset="0"/>
                        </a:rPr>
                        <m:t>=</m:t>
                      </m:r>
                      <m:r>
                        <a:rPr lang="en-AU" sz="2800" b="0" i="1" smtClean="0">
                          <a:latin typeface="Cambria Math" panose="02040503050406030204" pitchFamily="18" charset="0"/>
                        </a:rPr>
                        <m:t>𝑣𝑡</m:t>
                      </m:r>
                      <m:r>
                        <a:rPr lang="en-AU" sz="2800" b="0" i="1" smtClean="0">
                          <a:latin typeface="Cambria Math" panose="02040503050406030204" pitchFamily="18" charset="0"/>
                        </a:rPr>
                        <m:t> →  </m:t>
                      </m:r>
                      <m:r>
                        <a:rPr lang="en-AU" sz="2800" b="0" i="1" smtClean="0">
                          <a:latin typeface="Cambria Math" panose="02040503050406030204" pitchFamily="18" charset="0"/>
                        </a:rPr>
                        <m:t>𝑡</m:t>
                      </m:r>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𝐿</m:t>
                              </m:r>
                            </m:e>
                            <m:sub>
                              <m:r>
                                <a:rPr lang="en-AU" sz="2800" b="0" i="1" smtClean="0">
                                  <a:latin typeface="Cambria Math" panose="02040503050406030204" pitchFamily="18" charset="0"/>
                                </a:rPr>
                                <m:t>0</m:t>
                              </m:r>
                            </m:sub>
                          </m:sSub>
                        </m:num>
                        <m:den>
                          <m:r>
                            <a:rPr lang="en-AU" sz="2800" b="0" i="1" smtClean="0">
                              <a:latin typeface="Cambria Math" panose="02040503050406030204" pitchFamily="18" charset="0"/>
                            </a:rPr>
                            <m:t>𝑣</m:t>
                          </m:r>
                        </m:den>
                      </m:f>
                    </m:oMath>
                  </m:oMathPara>
                </a14:m>
                <a:endParaRPr lang="en-AU" sz="2800" dirty="0"/>
              </a:p>
              <a:p>
                <a:endParaRPr lang="en-AU" sz="2800" dirty="0"/>
              </a:p>
              <a:p>
                <a:pPr marL="914400" lvl="1" indent="-457200">
                  <a:buFont typeface="Arial" panose="020B0604020202020204" pitchFamily="34" charset="0"/>
                  <a:buChar char="•"/>
                </a:pPr>
                <a:r>
                  <a:rPr lang="en-AU" sz="2800" dirty="0"/>
                  <a:t>As before, Brad’s observations of time are slightly different: in his frame of reference, he passes the platform in </a:t>
                </a:r>
                <a14:m>
                  <m:oMath xmlns:m="http://schemas.openxmlformats.org/officeDocument/2006/math">
                    <m:sSub>
                      <m:sSubPr>
                        <m:ctrlPr>
                          <a:rPr lang="en-AU" sz="2800" i="1">
                            <a:latin typeface="Cambria Math" panose="02040503050406030204" pitchFamily="18" charset="0"/>
                          </a:rPr>
                        </m:ctrlPr>
                      </m:sSubPr>
                      <m:e>
                        <m:r>
                          <a:rPr lang="en-AU" sz="2800" i="1">
                            <a:latin typeface="Cambria Math" panose="02040503050406030204" pitchFamily="18" charset="0"/>
                          </a:rPr>
                          <m:t>𝑡</m:t>
                        </m:r>
                      </m:e>
                      <m:sub>
                        <m:r>
                          <a:rPr lang="en-AU" sz="2800" i="1">
                            <a:latin typeface="Cambria Math" panose="02040503050406030204" pitchFamily="18" charset="0"/>
                          </a:rPr>
                          <m:t>0</m:t>
                        </m:r>
                      </m:sub>
                    </m:sSub>
                  </m:oMath>
                </a14:m>
                <a:r>
                  <a:rPr lang="en-AU" sz="2800" dirty="0"/>
                  <a:t> seconds. Accordingly, he concludes:</a:t>
                </a:r>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𝐿</m:t>
                      </m:r>
                      <m:r>
                        <a:rPr lang="en-AU" sz="2800" b="0" i="1" smtClean="0">
                          <a:latin typeface="Cambria Math" panose="02040503050406030204" pitchFamily="18" charset="0"/>
                        </a:rPr>
                        <m:t>=</m:t>
                      </m:r>
                      <m:r>
                        <a:rPr lang="en-AU" sz="2800" b="0" i="1" smtClean="0">
                          <a:latin typeface="Cambria Math" panose="02040503050406030204" pitchFamily="18" charset="0"/>
                        </a:rPr>
                        <m:t>𝑣</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𝑡</m:t>
                          </m:r>
                        </m:e>
                        <m:sub>
                          <m:r>
                            <a:rPr lang="en-AU" sz="2800" b="0" i="1" smtClean="0">
                              <a:latin typeface="Cambria Math" panose="02040503050406030204" pitchFamily="18" charset="0"/>
                            </a:rPr>
                            <m:t>0</m:t>
                          </m:r>
                        </m:sub>
                      </m:sSub>
                      <m:r>
                        <a:rPr lang="en-AU" sz="2800" b="0" i="1" smtClean="0">
                          <a:latin typeface="Cambria Math" panose="02040503050406030204" pitchFamily="18" charset="0"/>
                        </a:rPr>
                        <m:t> →  </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𝑡</m:t>
                          </m:r>
                        </m:e>
                        <m:sub>
                          <m:r>
                            <a:rPr lang="en-AU" sz="2800" b="0" i="1" smtClean="0">
                              <a:latin typeface="Cambria Math" panose="02040503050406030204" pitchFamily="18" charset="0"/>
                            </a:rPr>
                            <m:t>0</m:t>
                          </m:r>
                        </m:sub>
                      </m:sSub>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𝐿</m:t>
                          </m:r>
                        </m:num>
                        <m:den>
                          <m:r>
                            <a:rPr lang="en-AU" sz="2800" b="0" i="1" smtClean="0">
                              <a:latin typeface="Cambria Math" panose="02040503050406030204" pitchFamily="18" charset="0"/>
                            </a:rPr>
                            <m:t>𝑣</m:t>
                          </m:r>
                        </m:den>
                      </m:f>
                    </m:oMath>
                  </m:oMathPara>
                </a14:m>
                <a:endParaRPr lang="en-AU" sz="2800" dirty="0"/>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918952" cy="6014852"/>
              </a:xfrm>
              <a:prstGeom prst="rect">
                <a:avLst/>
              </a:prstGeom>
              <a:blipFill>
                <a:blip r:embed="rId3"/>
                <a:stretch>
                  <a:fillRect l="-921" t="-1013" r="-716"/>
                </a:stretch>
              </a:blipFill>
            </p:spPr>
            <p:txBody>
              <a:bodyPr/>
              <a:lstStyle/>
              <a:p>
                <a:r>
                  <a:rPr lang="en-AU">
                    <a:noFill/>
                  </a:rPr>
                  <a:t> </a:t>
                </a:r>
              </a:p>
            </p:txBody>
          </p:sp>
        </mc:Fallback>
      </mc:AlternateContent>
    </p:spTree>
    <p:extLst>
      <p:ext uri="{BB962C8B-B14F-4D97-AF65-F5344CB8AC3E}">
        <p14:creationId xmlns:p14="http://schemas.microsoft.com/office/powerpoint/2010/main" val="327834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555340" cy="584775"/>
          </a:xfrm>
          <a:prstGeom prst="homePlate">
            <a:avLst/>
          </a:prstGeom>
          <a:solidFill>
            <a:srgbClr val="7030A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Length Contraction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55203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𝑡</m:t>
                      </m:r>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𝐿</m:t>
                              </m:r>
                            </m:e>
                            <m:sub>
                              <m:r>
                                <a:rPr lang="en-AU" sz="2800" b="0" i="1" smtClean="0">
                                  <a:latin typeface="Cambria Math" panose="02040503050406030204" pitchFamily="18" charset="0"/>
                                </a:rPr>
                                <m:t>0</m:t>
                              </m:r>
                            </m:sub>
                          </m:sSub>
                        </m:num>
                        <m:den>
                          <m:r>
                            <a:rPr lang="en-AU" sz="2800" b="0" i="1" smtClean="0">
                              <a:latin typeface="Cambria Math" panose="02040503050406030204" pitchFamily="18" charset="0"/>
                            </a:rPr>
                            <m:t>𝑣</m:t>
                          </m:r>
                        </m:den>
                      </m:f>
                      <m:r>
                        <a:rPr lang="en-AU" sz="2800" b="0" i="1" smtClean="0">
                          <a:latin typeface="Cambria Math" panose="02040503050406030204" pitchFamily="18" charset="0"/>
                        </a:rPr>
                        <m:t>          </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𝑡</m:t>
                          </m:r>
                        </m:e>
                        <m:sub>
                          <m:r>
                            <a:rPr lang="en-AU" sz="2800" b="0" i="1" smtClean="0">
                              <a:latin typeface="Cambria Math" panose="02040503050406030204" pitchFamily="18" charset="0"/>
                            </a:rPr>
                            <m:t>0</m:t>
                          </m:r>
                        </m:sub>
                      </m:sSub>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𝐿</m:t>
                          </m:r>
                        </m:num>
                        <m:den>
                          <m:r>
                            <a:rPr lang="en-AU" sz="2800" b="0" i="1" smtClean="0">
                              <a:latin typeface="Cambria Math" panose="02040503050406030204" pitchFamily="18" charset="0"/>
                            </a:rPr>
                            <m:t>𝑣</m:t>
                          </m:r>
                        </m:den>
                      </m:f>
                    </m:oMath>
                  </m:oMathPara>
                </a14:m>
                <a:endParaRPr lang="en-AU" sz="2800" dirty="0"/>
              </a:p>
              <a:p>
                <a:endParaRPr lang="en-AU" sz="2800" dirty="0"/>
              </a:p>
              <a:p>
                <a:pPr marL="457200" indent="-457200">
                  <a:buFont typeface="Arial" panose="020B0604020202020204" pitchFamily="34" charset="0"/>
                  <a:buChar char="•"/>
                </a:pPr>
                <a:r>
                  <a:rPr lang="en-AU" sz="2800" dirty="0"/>
                  <a:t>These two times are related by:</a:t>
                </a:r>
              </a:p>
              <a:p>
                <a:pPr/>
                <a14:m>
                  <m:oMathPara xmlns:m="http://schemas.openxmlformats.org/officeDocument/2006/math">
                    <m:oMathParaPr>
                      <m:jc m:val="centerGroup"/>
                    </m:oMathParaPr>
                    <m:oMath xmlns:m="http://schemas.openxmlformats.org/officeDocument/2006/math">
                      <m:r>
                        <a:rPr lang="en-AU" sz="2800" i="1">
                          <a:latin typeface="Cambria Math" panose="02040503050406030204" pitchFamily="18" charset="0"/>
                        </a:rPr>
                        <m:t>𝑡</m:t>
                      </m:r>
                      <m:r>
                        <a:rPr lang="en-AU" sz="2800" i="1">
                          <a:latin typeface="Cambria Math" panose="02040503050406030204" pitchFamily="18" charset="0"/>
                        </a:rPr>
                        <m:t>=</m:t>
                      </m:r>
                      <m:f>
                        <m:fPr>
                          <m:ctrlPr>
                            <a:rPr lang="en-AU" sz="2800" i="1">
                              <a:latin typeface="Cambria Math" panose="02040503050406030204" pitchFamily="18" charset="0"/>
                            </a:rPr>
                          </m:ctrlPr>
                        </m:fPr>
                        <m:num>
                          <m:sSub>
                            <m:sSubPr>
                              <m:ctrlPr>
                                <a:rPr lang="en-AU" sz="2800" i="1">
                                  <a:latin typeface="Cambria Math" panose="02040503050406030204" pitchFamily="18" charset="0"/>
                                </a:rPr>
                              </m:ctrlPr>
                            </m:sSubPr>
                            <m:e>
                              <m:r>
                                <a:rPr lang="en-AU" sz="2800" i="1">
                                  <a:latin typeface="Cambria Math" panose="02040503050406030204" pitchFamily="18" charset="0"/>
                                </a:rPr>
                                <m:t>𝑡</m:t>
                              </m:r>
                            </m:e>
                            <m:sub>
                              <m:r>
                                <a:rPr lang="en-AU" sz="2800" i="1">
                                  <a:latin typeface="Cambria Math" panose="02040503050406030204" pitchFamily="18" charset="0"/>
                                </a:rPr>
                                <m:t>0</m:t>
                              </m:r>
                            </m:sub>
                          </m:sSub>
                        </m:num>
                        <m:den>
                          <m:rad>
                            <m:radPr>
                              <m:degHide m:val="on"/>
                              <m:ctrlPr>
                                <a:rPr lang="en-AU" sz="2800" i="1">
                                  <a:latin typeface="Cambria Math" panose="02040503050406030204" pitchFamily="18" charset="0"/>
                                </a:rPr>
                              </m:ctrlPr>
                            </m:radPr>
                            <m:deg/>
                            <m:e>
                              <m:r>
                                <a:rPr lang="en-AU" sz="2800" i="1">
                                  <a:latin typeface="Cambria Math" panose="02040503050406030204" pitchFamily="18" charset="0"/>
                                </a:rPr>
                                <m:t>1−</m:t>
                              </m:r>
                              <m:f>
                                <m:fPr>
                                  <m:ctrlPr>
                                    <a:rPr lang="en-AU" sz="2800" i="1">
                                      <a:latin typeface="Cambria Math" panose="02040503050406030204" pitchFamily="18" charset="0"/>
                                    </a:rPr>
                                  </m:ctrlPr>
                                </m:fPr>
                                <m:num>
                                  <m:sSup>
                                    <m:sSupPr>
                                      <m:ctrlPr>
                                        <a:rPr lang="en-AU" sz="2800" i="1">
                                          <a:latin typeface="Cambria Math" panose="02040503050406030204" pitchFamily="18" charset="0"/>
                                        </a:rPr>
                                      </m:ctrlPr>
                                    </m:sSupPr>
                                    <m:e>
                                      <m:r>
                                        <a:rPr lang="en-AU" sz="2800" i="1">
                                          <a:latin typeface="Cambria Math" panose="02040503050406030204" pitchFamily="18" charset="0"/>
                                        </a:rPr>
                                        <m:t>𝑣</m:t>
                                      </m:r>
                                    </m:e>
                                    <m:sup>
                                      <m:r>
                                        <a:rPr lang="en-AU" sz="2800" i="1">
                                          <a:latin typeface="Cambria Math" panose="02040503050406030204" pitchFamily="18" charset="0"/>
                                        </a:rPr>
                                        <m:t>2</m:t>
                                      </m:r>
                                    </m:sup>
                                  </m:sSup>
                                </m:num>
                                <m:den>
                                  <m:sSup>
                                    <m:sSupPr>
                                      <m:ctrlPr>
                                        <a:rPr lang="en-AU" sz="2800" i="1">
                                          <a:latin typeface="Cambria Math" panose="02040503050406030204" pitchFamily="18" charset="0"/>
                                        </a:rPr>
                                      </m:ctrlPr>
                                    </m:sSupPr>
                                    <m:e>
                                      <m:r>
                                        <a:rPr lang="en-AU" sz="2800" i="1">
                                          <a:latin typeface="Cambria Math" panose="02040503050406030204" pitchFamily="18" charset="0"/>
                                        </a:rPr>
                                        <m:t>𝑐</m:t>
                                      </m:r>
                                    </m:e>
                                    <m:sup>
                                      <m:r>
                                        <a:rPr lang="en-AU" sz="2800" i="1">
                                          <a:latin typeface="Cambria Math" panose="02040503050406030204" pitchFamily="18" charset="0"/>
                                        </a:rPr>
                                        <m:t>2</m:t>
                                      </m:r>
                                    </m:sup>
                                  </m:sSup>
                                </m:den>
                              </m:f>
                            </m:e>
                          </m:rad>
                        </m:den>
                      </m:f>
                      <m:r>
                        <a:rPr lang="en-AU" sz="2800" b="0" i="1" smtClean="0">
                          <a:latin typeface="Cambria Math" panose="02040503050406030204" pitchFamily="18" charset="0"/>
                        </a:rPr>
                        <m:t>   →    </m:t>
                      </m:r>
                      <m:f>
                        <m:fPr>
                          <m:ctrlPr>
                            <a:rPr lang="en-AU" sz="2800" i="1">
                              <a:latin typeface="Cambria Math" panose="02040503050406030204" pitchFamily="18" charset="0"/>
                            </a:rPr>
                          </m:ctrlPr>
                        </m:fPr>
                        <m:num>
                          <m:sSub>
                            <m:sSubPr>
                              <m:ctrlPr>
                                <a:rPr lang="en-AU" sz="2800" i="1">
                                  <a:latin typeface="Cambria Math" panose="02040503050406030204" pitchFamily="18" charset="0"/>
                                </a:rPr>
                              </m:ctrlPr>
                            </m:sSubPr>
                            <m:e>
                              <m:r>
                                <a:rPr lang="en-AU" sz="2800" i="1">
                                  <a:latin typeface="Cambria Math" panose="02040503050406030204" pitchFamily="18" charset="0"/>
                                </a:rPr>
                                <m:t>𝐿</m:t>
                              </m:r>
                            </m:e>
                            <m:sub>
                              <m:r>
                                <a:rPr lang="en-AU" sz="2800" i="1">
                                  <a:latin typeface="Cambria Math" panose="02040503050406030204" pitchFamily="18" charset="0"/>
                                </a:rPr>
                                <m:t>0</m:t>
                              </m:r>
                            </m:sub>
                          </m:sSub>
                        </m:num>
                        <m:den>
                          <m:r>
                            <a:rPr lang="en-AU" sz="2800" i="1">
                              <a:latin typeface="Cambria Math" panose="02040503050406030204" pitchFamily="18" charset="0"/>
                            </a:rPr>
                            <m:t>𝑣</m:t>
                          </m:r>
                        </m:den>
                      </m:f>
                      <m:r>
                        <a:rPr lang="en-AU" sz="2800" i="1">
                          <a:latin typeface="Cambria Math" panose="02040503050406030204" pitchFamily="18" charset="0"/>
                        </a:rPr>
                        <m:t>=</m:t>
                      </m:r>
                      <m:f>
                        <m:fPr>
                          <m:ctrlPr>
                            <a:rPr lang="en-AU" sz="2800" i="1">
                              <a:latin typeface="Cambria Math" panose="02040503050406030204" pitchFamily="18" charset="0"/>
                            </a:rPr>
                          </m:ctrlPr>
                        </m:fPr>
                        <m:num>
                          <m:f>
                            <m:fPr>
                              <m:ctrlPr>
                                <a:rPr lang="en-AU" sz="2800" i="1">
                                  <a:latin typeface="Cambria Math" panose="02040503050406030204" pitchFamily="18" charset="0"/>
                                </a:rPr>
                              </m:ctrlPr>
                            </m:fPr>
                            <m:num>
                              <m:r>
                                <a:rPr lang="en-AU" sz="2800" i="1">
                                  <a:latin typeface="Cambria Math" panose="02040503050406030204" pitchFamily="18" charset="0"/>
                                </a:rPr>
                                <m:t>𝐿</m:t>
                              </m:r>
                            </m:num>
                            <m:den>
                              <m:r>
                                <a:rPr lang="en-AU" sz="2800" i="1">
                                  <a:latin typeface="Cambria Math" panose="02040503050406030204" pitchFamily="18" charset="0"/>
                                </a:rPr>
                                <m:t>𝑣</m:t>
                              </m:r>
                            </m:den>
                          </m:f>
                        </m:num>
                        <m:den>
                          <m:rad>
                            <m:radPr>
                              <m:degHide m:val="on"/>
                              <m:ctrlPr>
                                <a:rPr lang="en-AU" sz="2800" i="1">
                                  <a:latin typeface="Cambria Math" panose="02040503050406030204" pitchFamily="18" charset="0"/>
                                </a:rPr>
                              </m:ctrlPr>
                            </m:radPr>
                            <m:deg/>
                            <m:e>
                              <m:r>
                                <a:rPr lang="en-AU" sz="2800" i="1">
                                  <a:latin typeface="Cambria Math" panose="02040503050406030204" pitchFamily="18" charset="0"/>
                                </a:rPr>
                                <m:t>1−</m:t>
                              </m:r>
                              <m:f>
                                <m:fPr>
                                  <m:ctrlPr>
                                    <a:rPr lang="en-AU" sz="2800" i="1">
                                      <a:latin typeface="Cambria Math" panose="02040503050406030204" pitchFamily="18" charset="0"/>
                                    </a:rPr>
                                  </m:ctrlPr>
                                </m:fPr>
                                <m:num>
                                  <m:sSup>
                                    <m:sSupPr>
                                      <m:ctrlPr>
                                        <a:rPr lang="en-AU" sz="2800" i="1">
                                          <a:latin typeface="Cambria Math" panose="02040503050406030204" pitchFamily="18" charset="0"/>
                                        </a:rPr>
                                      </m:ctrlPr>
                                    </m:sSupPr>
                                    <m:e>
                                      <m:r>
                                        <a:rPr lang="en-AU" sz="2800" i="1">
                                          <a:latin typeface="Cambria Math" panose="02040503050406030204" pitchFamily="18" charset="0"/>
                                        </a:rPr>
                                        <m:t>𝑣</m:t>
                                      </m:r>
                                    </m:e>
                                    <m:sup>
                                      <m:r>
                                        <a:rPr lang="en-AU" sz="2800" i="1">
                                          <a:latin typeface="Cambria Math" panose="02040503050406030204" pitchFamily="18" charset="0"/>
                                        </a:rPr>
                                        <m:t>2</m:t>
                                      </m:r>
                                    </m:sup>
                                  </m:sSup>
                                </m:num>
                                <m:den>
                                  <m:sSup>
                                    <m:sSupPr>
                                      <m:ctrlPr>
                                        <a:rPr lang="en-AU" sz="2800" i="1">
                                          <a:latin typeface="Cambria Math" panose="02040503050406030204" pitchFamily="18" charset="0"/>
                                        </a:rPr>
                                      </m:ctrlPr>
                                    </m:sSupPr>
                                    <m:e>
                                      <m:r>
                                        <a:rPr lang="en-AU" sz="2800" i="1">
                                          <a:latin typeface="Cambria Math" panose="02040503050406030204" pitchFamily="18" charset="0"/>
                                        </a:rPr>
                                        <m:t>𝑐</m:t>
                                      </m:r>
                                    </m:e>
                                    <m:sup>
                                      <m:r>
                                        <a:rPr lang="en-AU" sz="2800" i="1">
                                          <a:latin typeface="Cambria Math" panose="02040503050406030204" pitchFamily="18" charset="0"/>
                                        </a:rPr>
                                        <m:t>2</m:t>
                                      </m:r>
                                    </m:sup>
                                  </m:sSup>
                                </m:den>
                              </m:f>
                            </m:e>
                          </m:rad>
                        </m:den>
                      </m:f>
                    </m:oMath>
                  </m:oMathPara>
                </a14:m>
                <a:endParaRPr lang="en-AU" sz="2800" dirty="0"/>
              </a:p>
              <a:p>
                <a:endParaRPr lang="en-AU" sz="2800" dirty="0"/>
              </a:p>
              <a:p>
                <a:pPr marL="457200" indent="-457200">
                  <a:buFont typeface="Arial" panose="020B0604020202020204" pitchFamily="34" charset="0"/>
                  <a:buChar char="•"/>
                </a:pPr>
                <a:r>
                  <a:rPr lang="en-AU" sz="2800" dirty="0"/>
                  <a:t>Rearranging for </a:t>
                </a:r>
                <a14:m>
                  <m:oMath xmlns:m="http://schemas.openxmlformats.org/officeDocument/2006/math">
                    <m:r>
                      <a:rPr lang="en-AU" sz="2800" b="0" i="1" smtClean="0">
                        <a:latin typeface="Cambria Math" panose="02040503050406030204" pitchFamily="18" charset="0"/>
                      </a:rPr>
                      <m:t>𝐿</m:t>
                    </m:r>
                  </m:oMath>
                </a14:m>
                <a:r>
                  <a:rPr lang="en-AU" sz="2800" dirty="0"/>
                  <a:t>:</a:t>
                </a:r>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𝐿</m:t>
                      </m:r>
                      <m:r>
                        <a:rPr lang="en-AU" sz="2800" b="0" i="1" smtClean="0">
                          <a:latin typeface="Cambria Math" panose="02040503050406030204" pitchFamily="18" charset="0"/>
                        </a:rPr>
                        <m:t>=</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𝐿</m:t>
                          </m:r>
                        </m:e>
                        <m:sub>
                          <m:r>
                            <a:rPr lang="en-AU" sz="2800" b="0" i="1" smtClean="0">
                              <a:latin typeface="Cambria Math" panose="02040503050406030204" pitchFamily="18" charset="0"/>
                            </a:rPr>
                            <m:t>0</m:t>
                          </m:r>
                        </m:sub>
                      </m:sSub>
                      <m:rad>
                        <m:radPr>
                          <m:degHide m:val="on"/>
                          <m:ctrlPr>
                            <a:rPr lang="en-AU" sz="2800" i="1">
                              <a:latin typeface="Cambria Math" panose="02040503050406030204" pitchFamily="18" charset="0"/>
                            </a:rPr>
                          </m:ctrlPr>
                        </m:radPr>
                        <m:deg/>
                        <m:e>
                          <m:r>
                            <a:rPr lang="en-AU" sz="2800" i="1">
                              <a:latin typeface="Cambria Math" panose="02040503050406030204" pitchFamily="18" charset="0"/>
                            </a:rPr>
                            <m:t>1−</m:t>
                          </m:r>
                          <m:f>
                            <m:fPr>
                              <m:ctrlPr>
                                <a:rPr lang="en-AU" sz="2800" i="1">
                                  <a:latin typeface="Cambria Math" panose="02040503050406030204" pitchFamily="18" charset="0"/>
                                </a:rPr>
                              </m:ctrlPr>
                            </m:fPr>
                            <m:num>
                              <m:sSup>
                                <m:sSupPr>
                                  <m:ctrlPr>
                                    <a:rPr lang="en-AU" sz="2800" i="1">
                                      <a:latin typeface="Cambria Math" panose="02040503050406030204" pitchFamily="18" charset="0"/>
                                    </a:rPr>
                                  </m:ctrlPr>
                                </m:sSupPr>
                                <m:e>
                                  <m:r>
                                    <a:rPr lang="en-AU" sz="2800" i="1">
                                      <a:latin typeface="Cambria Math" panose="02040503050406030204" pitchFamily="18" charset="0"/>
                                    </a:rPr>
                                    <m:t>𝑣</m:t>
                                  </m:r>
                                </m:e>
                                <m:sup>
                                  <m:r>
                                    <a:rPr lang="en-AU" sz="2800" i="1">
                                      <a:latin typeface="Cambria Math" panose="02040503050406030204" pitchFamily="18" charset="0"/>
                                    </a:rPr>
                                    <m:t>2</m:t>
                                  </m:r>
                                </m:sup>
                              </m:sSup>
                            </m:num>
                            <m:den>
                              <m:sSup>
                                <m:sSupPr>
                                  <m:ctrlPr>
                                    <a:rPr lang="en-AU" sz="2800" i="1">
                                      <a:latin typeface="Cambria Math" panose="02040503050406030204" pitchFamily="18" charset="0"/>
                                    </a:rPr>
                                  </m:ctrlPr>
                                </m:sSupPr>
                                <m:e>
                                  <m:r>
                                    <a:rPr lang="en-AU" sz="2800" i="1">
                                      <a:latin typeface="Cambria Math" panose="02040503050406030204" pitchFamily="18" charset="0"/>
                                    </a:rPr>
                                    <m:t>𝑐</m:t>
                                  </m:r>
                                </m:e>
                                <m:sup>
                                  <m:r>
                                    <a:rPr lang="en-AU" sz="2800" i="1">
                                      <a:latin typeface="Cambria Math" panose="02040503050406030204" pitchFamily="18" charset="0"/>
                                    </a:rPr>
                                    <m:t>2</m:t>
                                  </m:r>
                                </m:sup>
                              </m:sSup>
                            </m:den>
                          </m:f>
                        </m:e>
                      </m:rad>
                    </m:oMath>
                  </m:oMathPara>
                </a14:m>
                <a:endParaRPr lang="en-AU" sz="2800" dirty="0"/>
              </a:p>
            </p:txBody>
          </p:sp>
        </mc:Choice>
        <mc:Fallback>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717644" cy="5520357"/>
              </a:xfrm>
              <a:prstGeom prst="rect">
                <a:avLst/>
              </a:prstGeom>
              <a:blipFill>
                <a:blip r:embed="rId3"/>
                <a:stretch>
                  <a:fillRect l="-937"/>
                </a:stretch>
              </a:blipFill>
            </p:spPr>
            <p:txBody>
              <a:bodyPr/>
              <a:lstStyle/>
              <a:p>
                <a:r>
                  <a:rPr lang="en-AU">
                    <a:noFill/>
                  </a:rPr>
                  <a:t> </a:t>
                </a:r>
              </a:p>
            </p:txBody>
          </p:sp>
        </mc:Fallback>
      </mc:AlternateContent>
    </p:spTree>
    <p:extLst>
      <p:ext uri="{BB962C8B-B14F-4D97-AF65-F5344CB8AC3E}">
        <p14:creationId xmlns:p14="http://schemas.microsoft.com/office/powerpoint/2010/main" val="210873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rgbClr val="7030A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#1</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582402" cy="52237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𝐿</m:t>
                      </m:r>
                      <m:r>
                        <a:rPr lang="en-AU" sz="2800" b="0" i="1" smtClean="0">
                          <a:latin typeface="Cambria Math" panose="02040503050406030204" pitchFamily="18" charset="0"/>
                        </a:rPr>
                        <m:t>=</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𝐿</m:t>
                          </m:r>
                        </m:e>
                        <m:sub>
                          <m:r>
                            <a:rPr lang="en-AU" sz="2800" b="0" i="1" smtClean="0">
                              <a:latin typeface="Cambria Math" panose="02040503050406030204" pitchFamily="18" charset="0"/>
                            </a:rPr>
                            <m:t>0</m:t>
                          </m:r>
                        </m:sub>
                      </m:sSub>
                      <m:rad>
                        <m:radPr>
                          <m:degHide m:val="on"/>
                          <m:ctrlPr>
                            <a:rPr lang="en-AU" sz="2800" i="1">
                              <a:latin typeface="Cambria Math" panose="02040503050406030204" pitchFamily="18" charset="0"/>
                            </a:rPr>
                          </m:ctrlPr>
                        </m:radPr>
                        <m:deg/>
                        <m:e>
                          <m:r>
                            <a:rPr lang="en-AU" sz="2800" i="1">
                              <a:latin typeface="Cambria Math" panose="02040503050406030204" pitchFamily="18" charset="0"/>
                            </a:rPr>
                            <m:t>1−</m:t>
                          </m:r>
                          <m:f>
                            <m:fPr>
                              <m:ctrlPr>
                                <a:rPr lang="en-AU" sz="2800" i="1">
                                  <a:latin typeface="Cambria Math" panose="02040503050406030204" pitchFamily="18" charset="0"/>
                                </a:rPr>
                              </m:ctrlPr>
                            </m:fPr>
                            <m:num>
                              <m:sSup>
                                <m:sSupPr>
                                  <m:ctrlPr>
                                    <a:rPr lang="en-AU" sz="2800" i="1">
                                      <a:latin typeface="Cambria Math" panose="02040503050406030204" pitchFamily="18" charset="0"/>
                                    </a:rPr>
                                  </m:ctrlPr>
                                </m:sSupPr>
                                <m:e>
                                  <m:r>
                                    <a:rPr lang="en-AU" sz="2800" i="1">
                                      <a:latin typeface="Cambria Math" panose="02040503050406030204" pitchFamily="18" charset="0"/>
                                    </a:rPr>
                                    <m:t>𝑣</m:t>
                                  </m:r>
                                </m:e>
                                <m:sup>
                                  <m:r>
                                    <a:rPr lang="en-AU" sz="2800" i="1">
                                      <a:latin typeface="Cambria Math" panose="02040503050406030204" pitchFamily="18" charset="0"/>
                                    </a:rPr>
                                    <m:t>2</m:t>
                                  </m:r>
                                </m:sup>
                              </m:sSup>
                            </m:num>
                            <m:den>
                              <m:sSup>
                                <m:sSupPr>
                                  <m:ctrlPr>
                                    <a:rPr lang="en-AU" sz="2800" i="1">
                                      <a:latin typeface="Cambria Math" panose="02040503050406030204" pitchFamily="18" charset="0"/>
                                    </a:rPr>
                                  </m:ctrlPr>
                                </m:sSupPr>
                                <m:e>
                                  <m:r>
                                    <a:rPr lang="en-AU" sz="2800" i="1">
                                      <a:latin typeface="Cambria Math" panose="02040503050406030204" pitchFamily="18" charset="0"/>
                                    </a:rPr>
                                    <m:t>𝑐</m:t>
                                  </m:r>
                                </m:e>
                                <m:sup>
                                  <m:r>
                                    <a:rPr lang="en-AU" sz="2800" i="1">
                                      <a:latin typeface="Cambria Math" panose="02040503050406030204" pitchFamily="18" charset="0"/>
                                    </a:rPr>
                                    <m:t>2</m:t>
                                  </m:r>
                                </m:sup>
                              </m:sSup>
                            </m:den>
                          </m:f>
                        </m:e>
                      </m:rad>
                    </m:oMath>
                  </m:oMathPara>
                </a14:m>
                <a:endParaRPr lang="en-AU" sz="2800" dirty="0"/>
              </a:p>
              <a:p>
                <a:endParaRPr lang="en-AU" sz="2800" dirty="0"/>
              </a:p>
              <a:p>
                <a:r>
                  <a:rPr lang="en-AU" sz="2800" dirty="0"/>
                  <a:t>If Wade found that the platform was 100 m long, how long is it in Brad’s frame of reference? Remember, Brad’s train is moving at 0.8</a:t>
                </a:r>
                <a:r>
                  <a:rPr lang="en-AU" sz="2800" i="1" dirty="0"/>
                  <a:t>c</a:t>
                </a:r>
                <a:r>
                  <a:rPr lang="en-AU" sz="2800" dirty="0"/>
                  <a:t>.</a:t>
                </a:r>
              </a:p>
              <a:p>
                <a:endParaRPr lang="en-AU" sz="2800" dirty="0"/>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𝐿</m:t>
                      </m:r>
                      <m:r>
                        <a:rPr lang="en-AU" sz="2800" b="0" i="1" smtClean="0">
                          <a:latin typeface="Cambria Math" panose="02040503050406030204" pitchFamily="18" charset="0"/>
                        </a:rPr>
                        <m:t>=100</m:t>
                      </m:r>
                      <m:rad>
                        <m:radPr>
                          <m:degHide m:val="on"/>
                          <m:ctrlPr>
                            <a:rPr lang="en-AU" sz="2800" i="1">
                              <a:latin typeface="Cambria Math" panose="02040503050406030204" pitchFamily="18" charset="0"/>
                            </a:rPr>
                          </m:ctrlPr>
                        </m:radPr>
                        <m:deg/>
                        <m:e>
                          <m:r>
                            <a:rPr lang="en-AU" sz="2800" i="1">
                              <a:latin typeface="Cambria Math" panose="02040503050406030204" pitchFamily="18" charset="0"/>
                            </a:rPr>
                            <m:t>1−</m:t>
                          </m:r>
                          <m:f>
                            <m:fPr>
                              <m:ctrlPr>
                                <a:rPr lang="en-AU" sz="2800" i="1">
                                  <a:latin typeface="Cambria Math" panose="02040503050406030204" pitchFamily="18" charset="0"/>
                                </a:rPr>
                              </m:ctrlPr>
                            </m:fPr>
                            <m:num>
                              <m:sSup>
                                <m:sSupPr>
                                  <m:ctrlPr>
                                    <a:rPr lang="en-AU" sz="2800" i="1">
                                      <a:latin typeface="Cambria Math" panose="02040503050406030204" pitchFamily="18" charset="0"/>
                                    </a:rPr>
                                  </m:ctrlPr>
                                </m:sSupPr>
                                <m:e>
                                  <m:d>
                                    <m:dPr>
                                      <m:ctrlPr>
                                        <a:rPr lang="en-AU" sz="2800" b="0" i="1" smtClean="0">
                                          <a:latin typeface="Cambria Math" panose="02040503050406030204" pitchFamily="18" charset="0"/>
                                        </a:rPr>
                                      </m:ctrlPr>
                                    </m:dPr>
                                    <m:e>
                                      <m:r>
                                        <a:rPr lang="en-AU" sz="2800" b="0" i="1" smtClean="0">
                                          <a:latin typeface="Cambria Math" panose="02040503050406030204" pitchFamily="18" charset="0"/>
                                        </a:rPr>
                                        <m:t>0.8</m:t>
                                      </m:r>
                                      <m:r>
                                        <a:rPr lang="en-AU" sz="2800" b="0" i="1" smtClean="0">
                                          <a:latin typeface="Cambria Math" panose="02040503050406030204" pitchFamily="18" charset="0"/>
                                        </a:rPr>
                                        <m:t>𝑐</m:t>
                                      </m:r>
                                    </m:e>
                                  </m:d>
                                </m:e>
                                <m:sup>
                                  <m:r>
                                    <a:rPr lang="en-AU" sz="2800" i="1">
                                      <a:latin typeface="Cambria Math" panose="02040503050406030204" pitchFamily="18" charset="0"/>
                                    </a:rPr>
                                    <m:t>2</m:t>
                                  </m:r>
                                </m:sup>
                              </m:sSup>
                            </m:num>
                            <m:den>
                              <m:sSup>
                                <m:sSupPr>
                                  <m:ctrlPr>
                                    <a:rPr lang="en-AU" sz="2800" i="1">
                                      <a:latin typeface="Cambria Math" panose="02040503050406030204" pitchFamily="18" charset="0"/>
                                    </a:rPr>
                                  </m:ctrlPr>
                                </m:sSupPr>
                                <m:e>
                                  <m:r>
                                    <a:rPr lang="en-AU" sz="2800" i="1">
                                      <a:latin typeface="Cambria Math" panose="02040503050406030204" pitchFamily="18" charset="0"/>
                                    </a:rPr>
                                    <m:t>𝑐</m:t>
                                  </m:r>
                                </m:e>
                                <m:sup>
                                  <m:r>
                                    <a:rPr lang="en-AU" sz="2800" i="1">
                                      <a:latin typeface="Cambria Math" panose="02040503050406030204" pitchFamily="18" charset="0"/>
                                    </a:rPr>
                                    <m:t>2</m:t>
                                  </m:r>
                                </m:sup>
                              </m:sSup>
                            </m:den>
                          </m:f>
                        </m:e>
                      </m:rad>
                      <m:r>
                        <a:rPr lang="en-AU" sz="2800" b="0" i="0" smtClean="0">
                          <a:latin typeface="Cambria Math" panose="02040503050406030204" pitchFamily="18" charset="0"/>
                        </a:rPr>
                        <m:t>=</m:t>
                      </m:r>
                      <m:r>
                        <a:rPr lang="en-AU" sz="2800" i="1">
                          <a:latin typeface="Cambria Math" panose="02040503050406030204" pitchFamily="18" charset="0"/>
                        </a:rPr>
                        <m:t>100</m:t>
                      </m:r>
                      <m:rad>
                        <m:radPr>
                          <m:degHide m:val="on"/>
                          <m:ctrlPr>
                            <a:rPr lang="en-AU" sz="2800" i="1">
                              <a:latin typeface="Cambria Math" panose="02040503050406030204" pitchFamily="18" charset="0"/>
                            </a:rPr>
                          </m:ctrlPr>
                        </m:radPr>
                        <m:deg/>
                        <m:e>
                          <m:r>
                            <a:rPr lang="en-AU" sz="2800" i="1">
                              <a:latin typeface="Cambria Math" panose="02040503050406030204" pitchFamily="18" charset="0"/>
                            </a:rPr>
                            <m:t>1−</m:t>
                          </m:r>
                          <m:sSup>
                            <m:sSupPr>
                              <m:ctrlPr>
                                <a:rPr lang="en-AU" sz="2800" b="0" i="1" smtClean="0">
                                  <a:latin typeface="Cambria Math" panose="02040503050406030204" pitchFamily="18" charset="0"/>
                                </a:rPr>
                              </m:ctrlPr>
                            </m:sSupPr>
                            <m:e>
                              <m:r>
                                <a:rPr lang="en-AU" sz="2800" b="0" i="1" smtClean="0">
                                  <a:latin typeface="Cambria Math" panose="02040503050406030204" pitchFamily="18" charset="0"/>
                                </a:rPr>
                                <m:t>0.8</m:t>
                              </m:r>
                            </m:e>
                            <m:sup>
                              <m:r>
                                <a:rPr lang="en-AU" sz="2800" b="0" i="1" smtClean="0">
                                  <a:latin typeface="Cambria Math" panose="02040503050406030204" pitchFamily="18" charset="0"/>
                                </a:rPr>
                                <m:t>2</m:t>
                              </m:r>
                            </m:sup>
                          </m:sSup>
                        </m:e>
                      </m:rad>
                    </m:oMath>
                  </m:oMathPara>
                </a14:m>
                <a:endParaRPr lang="en-AU" sz="2800" dirty="0"/>
              </a:p>
              <a:p>
                <a:endParaRPr lang="en-AU" sz="2800" dirty="0"/>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𝐿</m:t>
                      </m:r>
                      <m:r>
                        <a:rPr lang="en-AU" sz="2800" b="0" i="1" smtClean="0">
                          <a:latin typeface="Cambria Math" panose="02040503050406030204" pitchFamily="18" charset="0"/>
                        </a:rPr>
                        <m:t>=60 </m:t>
                      </m:r>
                      <m:r>
                        <m:rPr>
                          <m:nor/>
                        </m:rPr>
                        <a:rPr lang="en-AU" sz="2800" b="0" i="0" smtClean="0">
                          <a:latin typeface="Cambria Math" panose="02040503050406030204" pitchFamily="18" charset="0"/>
                        </a:rPr>
                        <m:t>m</m:t>
                      </m:r>
                    </m:oMath>
                  </m:oMathPara>
                </a14:m>
                <a:endParaRPr lang="en-AU" sz="2800" dirty="0"/>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582402" cy="5223738"/>
              </a:xfrm>
              <a:prstGeom prst="rect">
                <a:avLst/>
              </a:prstGeom>
              <a:blipFill>
                <a:blip r:embed="rId3"/>
                <a:stretch>
                  <a:fillRect l="-1053" r="-632"/>
                </a:stretch>
              </a:blipFill>
            </p:spPr>
            <p:txBody>
              <a:bodyPr/>
              <a:lstStyle/>
              <a:p>
                <a:r>
                  <a:rPr lang="en-AU">
                    <a:noFill/>
                  </a:rPr>
                  <a:t> </a:t>
                </a:r>
              </a:p>
            </p:txBody>
          </p:sp>
        </mc:Fallback>
      </mc:AlternateContent>
    </p:spTree>
    <p:extLst>
      <p:ext uri="{BB962C8B-B14F-4D97-AF65-F5344CB8AC3E}">
        <p14:creationId xmlns:p14="http://schemas.microsoft.com/office/powerpoint/2010/main" val="376566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555340" cy="584775"/>
          </a:xfrm>
          <a:prstGeom prst="homePlate">
            <a:avLst/>
          </a:prstGeom>
          <a:solidFill>
            <a:srgbClr val="7030A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Length Contraction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6105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𝐿</m:t>
                      </m:r>
                      <m:r>
                        <a:rPr lang="en-AU" sz="2800" b="0" i="1" smtClean="0">
                          <a:latin typeface="Cambria Math" panose="02040503050406030204" pitchFamily="18" charset="0"/>
                        </a:rPr>
                        <m:t>=</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𝐿</m:t>
                          </m:r>
                        </m:e>
                        <m:sub>
                          <m:r>
                            <a:rPr lang="en-AU" sz="2800" b="0" i="1" smtClean="0">
                              <a:latin typeface="Cambria Math" panose="02040503050406030204" pitchFamily="18" charset="0"/>
                            </a:rPr>
                            <m:t>0</m:t>
                          </m:r>
                        </m:sub>
                      </m:sSub>
                      <m:rad>
                        <m:radPr>
                          <m:degHide m:val="on"/>
                          <m:ctrlPr>
                            <a:rPr lang="en-AU" sz="2800" i="1">
                              <a:latin typeface="Cambria Math" panose="02040503050406030204" pitchFamily="18" charset="0"/>
                            </a:rPr>
                          </m:ctrlPr>
                        </m:radPr>
                        <m:deg/>
                        <m:e>
                          <m:r>
                            <a:rPr lang="en-AU" sz="2800" i="1">
                              <a:latin typeface="Cambria Math" panose="02040503050406030204" pitchFamily="18" charset="0"/>
                            </a:rPr>
                            <m:t>1−</m:t>
                          </m:r>
                          <m:f>
                            <m:fPr>
                              <m:ctrlPr>
                                <a:rPr lang="en-AU" sz="2800" i="1">
                                  <a:latin typeface="Cambria Math" panose="02040503050406030204" pitchFamily="18" charset="0"/>
                                </a:rPr>
                              </m:ctrlPr>
                            </m:fPr>
                            <m:num>
                              <m:sSup>
                                <m:sSupPr>
                                  <m:ctrlPr>
                                    <a:rPr lang="en-AU" sz="2800" i="1">
                                      <a:latin typeface="Cambria Math" panose="02040503050406030204" pitchFamily="18" charset="0"/>
                                    </a:rPr>
                                  </m:ctrlPr>
                                </m:sSupPr>
                                <m:e>
                                  <m:r>
                                    <a:rPr lang="en-AU" sz="2800" i="1">
                                      <a:latin typeface="Cambria Math" panose="02040503050406030204" pitchFamily="18" charset="0"/>
                                    </a:rPr>
                                    <m:t>𝑣</m:t>
                                  </m:r>
                                </m:e>
                                <m:sup>
                                  <m:r>
                                    <a:rPr lang="en-AU" sz="2800" i="1">
                                      <a:latin typeface="Cambria Math" panose="02040503050406030204" pitchFamily="18" charset="0"/>
                                    </a:rPr>
                                    <m:t>2</m:t>
                                  </m:r>
                                </m:sup>
                              </m:sSup>
                            </m:num>
                            <m:den>
                              <m:sSup>
                                <m:sSupPr>
                                  <m:ctrlPr>
                                    <a:rPr lang="en-AU" sz="2800" i="1">
                                      <a:latin typeface="Cambria Math" panose="02040503050406030204" pitchFamily="18" charset="0"/>
                                    </a:rPr>
                                  </m:ctrlPr>
                                </m:sSupPr>
                                <m:e>
                                  <m:r>
                                    <a:rPr lang="en-AU" sz="2800" i="1">
                                      <a:latin typeface="Cambria Math" panose="02040503050406030204" pitchFamily="18" charset="0"/>
                                    </a:rPr>
                                    <m:t>𝑐</m:t>
                                  </m:r>
                                </m:e>
                                <m:sup>
                                  <m:r>
                                    <a:rPr lang="en-AU" sz="2800" i="1">
                                      <a:latin typeface="Cambria Math" panose="02040503050406030204" pitchFamily="18" charset="0"/>
                                    </a:rPr>
                                    <m:t>2</m:t>
                                  </m:r>
                                </m:sup>
                              </m:sSup>
                            </m:den>
                          </m:f>
                        </m:e>
                      </m:rad>
                    </m:oMath>
                  </m:oMathPara>
                </a14:m>
                <a:endParaRPr lang="en-AU" sz="2800" dirty="0"/>
              </a:p>
              <a:p>
                <a:endParaRPr lang="en-AU" sz="2800" dirty="0"/>
              </a:p>
              <a:p>
                <a:pPr marL="457200" indent="-457200">
                  <a:buFont typeface="Arial" panose="020B0604020202020204" pitchFamily="34" charset="0"/>
                  <a:buChar char="•"/>
                </a:pPr>
                <a:r>
                  <a:rPr lang="en-AU" sz="2800" dirty="0"/>
                  <a:t>In Brad’s frame of reference, the platform is </a:t>
                </a:r>
                <a:r>
                  <a:rPr lang="en-AU" sz="2800" i="1" dirty="0"/>
                  <a:t>shorter</a:t>
                </a:r>
                <a:r>
                  <a:rPr lang="en-AU" sz="2800" dirty="0"/>
                  <a:t> than it is in Wade’s.</a:t>
                </a:r>
              </a:p>
              <a:p>
                <a:pPr marL="457200" indent="-457200">
                  <a:buFont typeface="Arial" panose="020B0604020202020204" pitchFamily="34" charset="0"/>
                  <a:buChar char="•"/>
                </a:pPr>
                <a:r>
                  <a:rPr lang="en-AU" sz="2800" dirty="0"/>
                  <a:t>This is not an illusion, but the platform is not physically compressed either – it is a result of the differences in the two observers’ perception of time.</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Note that:</a:t>
                </a:r>
              </a:p>
              <a:p>
                <a:pPr marL="914400" lvl="1" indent="-457200">
                  <a:buFont typeface="Arial" panose="020B0604020202020204" pitchFamily="34" charset="0"/>
                  <a:buChar char="•"/>
                </a:pPr>
                <a:r>
                  <a:rPr lang="en-AU" sz="2800" dirty="0"/>
                  <a:t>Length contraction only occurs in the direction of motion, not perpendicular to it: </a:t>
                </a:r>
                <a14:m>
                  <m:oMath xmlns:m="http://schemas.openxmlformats.org/officeDocument/2006/math">
                    <m:r>
                      <a:rPr lang="en-AU" sz="2800" b="0" i="1" smtClean="0">
                        <a:latin typeface="Cambria Math" panose="02040503050406030204" pitchFamily="18" charset="0"/>
                      </a:rPr>
                      <m:t>𝐿</m:t>
                    </m:r>
                  </m:oMath>
                </a14:m>
                <a:r>
                  <a:rPr lang="en-AU" sz="2800" dirty="0"/>
                  <a:t> and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𝐿</m:t>
                        </m:r>
                      </m:e>
                      <m:sub>
                        <m:r>
                          <a:rPr lang="en-AU" sz="2800" b="0" i="1" smtClean="0">
                            <a:latin typeface="Cambria Math" panose="02040503050406030204" pitchFamily="18" charset="0"/>
                          </a:rPr>
                          <m:t>0</m:t>
                        </m:r>
                      </m:sub>
                    </m:sSub>
                  </m:oMath>
                </a14:m>
                <a:r>
                  <a:rPr lang="en-AU" sz="2800" dirty="0"/>
                  <a:t> are measured parallel to the object’s path.</a:t>
                </a:r>
              </a:p>
              <a:p>
                <a:pPr marL="914400" lvl="1" indent="-457200">
                  <a:buFont typeface="Arial" panose="020B0604020202020204" pitchFamily="34" charset="0"/>
                  <a:buChar char="•"/>
                </a:pPr>
                <a:r>
                  <a:rPr lang="en-AU" sz="2800" dirty="0"/>
                  <a:t>‘Proper’ quantities can only be measured from a rest frame, so no one observer can measure both proper time </a:t>
                </a:r>
                <a:r>
                  <a:rPr lang="en-AU" sz="2800" i="1" dirty="0"/>
                  <a:t>and</a:t>
                </a:r>
                <a:r>
                  <a:rPr lang="en-AU" sz="2800" dirty="0"/>
                  <a:t> proper length.</a:t>
                </a:r>
              </a:p>
              <a:p>
                <a:pPr marL="914400" lvl="1" indent="-457200">
                  <a:buFont typeface="Arial" panose="020B0604020202020204" pitchFamily="34" charset="0"/>
                  <a:buChar char="•"/>
                </a:pPr>
                <a:r>
                  <a:rPr lang="en-AU" sz="2800" dirty="0"/>
                  <a:t>Both observers agree on </a:t>
                </a:r>
                <a14:m>
                  <m:oMath xmlns:m="http://schemas.openxmlformats.org/officeDocument/2006/math">
                    <m:r>
                      <a:rPr lang="en-AU" sz="2800" b="0" i="1" smtClean="0">
                        <a:latin typeface="Cambria Math" panose="02040503050406030204" pitchFamily="18" charset="0"/>
                      </a:rPr>
                      <m:t>𝑣</m:t>
                    </m:r>
                  </m:oMath>
                </a14:m>
                <a:r>
                  <a:rPr lang="en-AU" sz="2800" dirty="0"/>
                  <a:t> and </a:t>
                </a:r>
                <a14:m>
                  <m:oMath xmlns:m="http://schemas.openxmlformats.org/officeDocument/2006/math">
                    <m:r>
                      <a:rPr lang="en-AU" sz="2800" b="0" i="1" smtClean="0">
                        <a:latin typeface="Cambria Math" panose="02040503050406030204" pitchFamily="18" charset="0"/>
                      </a:rPr>
                      <m:t>𝑐</m:t>
                    </m:r>
                  </m:oMath>
                </a14:m>
                <a:r>
                  <a:rPr lang="en-AU" sz="2800" dirty="0"/>
                  <a:t>, but not </a:t>
                </a:r>
                <a14:m>
                  <m:oMath xmlns:m="http://schemas.openxmlformats.org/officeDocument/2006/math">
                    <m:r>
                      <a:rPr lang="en-AU" sz="2800" b="0" i="1" smtClean="0">
                        <a:latin typeface="Cambria Math" panose="02040503050406030204" pitchFamily="18" charset="0"/>
                      </a:rPr>
                      <m:t>𝑡</m:t>
                    </m:r>
                  </m:oMath>
                </a14:m>
                <a:r>
                  <a:rPr lang="en-AU" sz="2800" dirty="0"/>
                  <a:t> or </a:t>
                </a:r>
                <a14:m>
                  <m:oMath xmlns:m="http://schemas.openxmlformats.org/officeDocument/2006/math">
                    <m:r>
                      <a:rPr lang="en-AU" sz="2800" b="0" i="1" smtClean="0">
                        <a:latin typeface="Cambria Math" panose="02040503050406030204" pitchFamily="18" charset="0"/>
                      </a:rPr>
                      <m:t>𝐿</m:t>
                    </m:r>
                  </m:oMath>
                </a14:m>
                <a:r>
                  <a:rPr lang="en-AU" sz="2800" dirty="0"/>
                  <a:t>.</a:t>
                </a:r>
              </a:p>
            </p:txBody>
          </p:sp>
        </mc:Choice>
        <mc:Fallback xmlns="">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717644" cy="6105133"/>
              </a:xfrm>
              <a:prstGeom prst="rect">
                <a:avLst/>
              </a:prstGeom>
              <a:blipFill>
                <a:blip r:embed="rId3"/>
                <a:stretch>
                  <a:fillRect l="-937" b="-1998"/>
                </a:stretch>
              </a:blipFill>
            </p:spPr>
            <p:txBody>
              <a:bodyPr/>
              <a:lstStyle/>
              <a:p>
                <a:r>
                  <a:rPr lang="en-AU">
                    <a:noFill/>
                  </a:rPr>
                  <a:t> </a:t>
                </a:r>
              </a:p>
            </p:txBody>
          </p:sp>
        </mc:Fallback>
      </mc:AlternateContent>
    </p:spTree>
    <p:extLst>
      <p:ext uri="{BB962C8B-B14F-4D97-AF65-F5344CB8AC3E}">
        <p14:creationId xmlns:p14="http://schemas.microsoft.com/office/powerpoint/2010/main" val="158344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555340" cy="584775"/>
          </a:xfrm>
          <a:prstGeom prst="homePlate">
            <a:avLst/>
          </a:prstGeom>
          <a:solidFill>
            <a:srgbClr val="7030A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Length Contraction</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717644" cy="3970318"/>
          </a:xfrm>
          <a:prstGeom prst="rect">
            <a:avLst/>
          </a:prstGeom>
          <a:noFill/>
        </p:spPr>
        <p:txBody>
          <a:bodyPr wrap="square" rtlCol="0">
            <a:spAutoFit/>
          </a:bodyPr>
          <a:lstStyle/>
          <a:p>
            <a:pPr marL="457200" indent="-457200">
              <a:buFont typeface="Arial" panose="020B0604020202020204" pitchFamily="34" charset="0"/>
              <a:buChar char="•"/>
            </a:pPr>
            <a:r>
              <a:rPr lang="en-AU" sz="2800" dirty="0"/>
              <a:t>Length contraction applies to objects:</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a:t>But also to </a:t>
            </a:r>
            <a:br>
              <a:rPr lang="en-AU" sz="2800" dirty="0"/>
            </a:br>
            <a:r>
              <a:rPr lang="en-AU" sz="2800" dirty="0"/>
              <a:t>distances:</a:t>
            </a:r>
          </a:p>
        </p:txBody>
      </p:sp>
      <p:pic>
        <p:nvPicPr>
          <p:cNvPr id="1026" name="Picture 2">
            <a:extLst>
              <a:ext uri="{FF2B5EF4-FFF2-40B4-BE49-F238E27FC236}">
                <a16:creationId xmlns:a16="http://schemas.microsoft.com/office/drawing/2014/main" id="{DA9303B6-06C2-E717-995D-BB96BB5F8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107995"/>
            <a:ext cx="35814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2988CCD-AA5F-7DD0-0587-ACE87FB77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300" y="1107995"/>
            <a:ext cx="35814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0BD6027-0ADD-ADC5-6CFC-C7BD703BDF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1107995"/>
            <a:ext cx="3581400" cy="144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917299-E466-70CE-E692-F524B992A92B}"/>
              </a:ext>
            </a:extLst>
          </p:cNvPr>
          <p:cNvSpPr txBox="1"/>
          <p:nvPr/>
        </p:nvSpPr>
        <p:spPr>
          <a:xfrm>
            <a:off x="1504401" y="2555795"/>
            <a:ext cx="572593" cy="369332"/>
          </a:xfrm>
          <a:prstGeom prst="rect">
            <a:avLst/>
          </a:prstGeom>
          <a:noFill/>
        </p:spPr>
        <p:txBody>
          <a:bodyPr wrap="none" rtlCol="0">
            <a:spAutoFit/>
          </a:bodyPr>
          <a:lstStyle/>
          <a:p>
            <a:pPr algn="ctr"/>
            <a:r>
              <a:rPr lang="en-AU" dirty="0"/>
              <a:t>0.1</a:t>
            </a:r>
            <a:r>
              <a:rPr lang="en-AU" i="1" dirty="0"/>
              <a:t>c</a:t>
            </a:r>
            <a:endParaRPr lang="en-AU" dirty="0"/>
          </a:p>
        </p:txBody>
      </p:sp>
      <p:sp>
        <p:nvSpPr>
          <p:cNvPr id="5" name="TextBox 4">
            <a:extLst>
              <a:ext uri="{FF2B5EF4-FFF2-40B4-BE49-F238E27FC236}">
                <a16:creationId xmlns:a16="http://schemas.microsoft.com/office/drawing/2014/main" id="{8D2BA60A-6156-C62F-5C16-504647C11B20}"/>
              </a:ext>
            </a:extLst>
          </p:cNvPr>
          <p:cNvSpPr txBox="1"/>
          <p:nvPr/>
        </p:nvSpPr>
        <p:spPr>
          <a:xfrm>
            <a:off x="5692684" y="2555795"/>
            <a:ext cx="806631" cy="369332"/>
          </a:xfrm>
          <a:prstGeom prst="rect">
            <a:avLst/>
          </a:prstGeom>
          <a:noFill/>
        </p:spPr>
        <p:txBody>
          <a:bodyPr wrap="none" rtlCol="0">
            <a:spAutoFit/>
          </a:bodyPr>
          <a:lstStyle/>
          <a:p>
            <a:r>
              <a:rPr lang="en-AU" dirty="0"/>
              <a:t>0.865</a:t>
            </a:r>
            <a:r>
              <a:rPr lang="en-AU" i="1" dirty="0"/>
              <a:t>c</a:t>
            </a:r>
            <a:endParaRPr lang="en-AU" dirty="0"/>
          </a:p>
        </p:txBody>
      </p:sp>
      <p:sp>
        <p:nvSpPr>
          <p:cNvPr id="6" name="TextBox 5">
            <a:extLst>
              <a:ext uri="{FF2B5EF4-FFF2-40B4-BE49-F238E27FC236}">
                <a16:creationId xmlns:a16="http://schemas.microsoft.com/office/drawing/2014/main" id="{6694C298-BF22-3B1A-6E9C-203EB3F6D8E4}"/>
              </a:ext>
            </a:extLst>
          </p:cNvPr>
          <p:cNvSpPr txBox="1"/>
          <p:nvPr/>
        </p:nvSpPr>
        <p:spPr>
          <a:xfrm>
            <a:off x="10115005" y="2555795"/>
            <a:ext cx="689612" cy="369332"/>
          </a:xfrm>
          <a:prstGeom prst="rect">
            <a:avLst/>
          </a:prstGeom>
          <a:noFill/>
        </p:spPr>
        <p:txBody>
          <a:bodyPr wrap="none" rtlCol="0">
            <a:spAutoFit/>
          </a:bodyPr>
          <a:lstStyle/>
          <a:p>
            <a:r>
              <a:rPr lang="en-AU" dirty="0"/>
              <a:t>0.99</a:t>
            </a:r>
            <a:r>
              <a:rPr lang="en-AU" i="1" dirty="0"/>
              <a:t>c</a:t>
            </a:r>
            <a:endParaRPr lang="en-AU" dirty="0"/>
          </a:p>
        </p:txBody>
      </p:sp>
      <p:pic>
        <p:nvPicPr>
          <p:cNvPr id="1032" name="Picture 8">
            <a:extLst>
              <a:ext uri="{FF2B5EF4-FFF2-40B4-BE49-F238E27FC236}">
                <a16:creationId xmlns:a16="http://schemas.microsoft.com/office/drawing/2014/main" id="{AF0B5691-3FD5-F6C8-96AE-A0FD9D1B9F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3810" y="3570764"/>
            <a:ext cx="4792618" cy="31382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A8C93F-0AE7-3AEB-F73C-11CAADB4E03B}"/>
              </a:ext>
            </a:extLst>
          </p:cNvPr>
          <p:cNvSpPr txBox="1"/>
          <p:nvPr/>
        </p:nvSpPr>
        <p:spPr>
          <a:xfrm>
            <a:off x="7603802" y="4401204"/>
            <a:ext cx="4351019" cy="1477328"/>
          </a:xfrm>
          <a:prstGeom prst="rect">
            <a:avLst/>
          </a:prstGeom>
          <a:noFill/>
        </p:spPr>
        <p:txBody>
          <a:bodyPr wrap="square">
            <a:spAutoFit/>
          </a:bodyPr>
          <a:lstStyle/>
          <a:p>
            <a:pPr marL="0" indent="0" algn="ctr">
              <a:buNone/>
            </a:pPr>
            <a:r>
              <a:rPr lang="en-GB" sz="1800" i="1" dirty="0"/>
              <a:t>So when you watch things moving quick</a:t>
            </a:r>
          </a:p>
          <a:p>
            <a:pPr marL="0" indent="0" algn="ctr">
              <a:buNone/>
            </a:pPr>
            <a:r>
              <a:rPr lang="en-GB" sz="1800" i="1" dirty="0"/>
              <a:t>Their length is short, their clocks don’t tick</a:t>
            </a:r>
          </a:p>
          <a:p>
            <a:pPr marL="0" indent="0" algn="ctr">
              <a:buNone/>
            </a:pPr>
            <a:endParaRPr lang="en-GB" sz="1800" i="1" dirty="0"/>
          </a:p>
          <a:p>
            <a:pPr marL="0" indent="0" algn="ctr">
              <a:buNone/>
            </a:pPr>
            <a:r>
              <a:rPr lang="en-GB" i="1" dirty="0"/>
              <a:t>(Turns out it also makes them fat…</a:t>
            </a:r>
          </a:p>
          <a:p>
            <a:pPr marL="0" indent="0" algn="ctr">
              <a:buNone/>
            </a:pPr>
            <a:r>
              <a:rPr lang="en-GB" sz="1800" i="1" dirty="0"/>
              <a:t>…but maybe we’ll come back to that)</a:t>
            </a:r>
          </a:p>
        </p:txBody>
      </p:sp>
    </p:spTree>
    <p:extLst>
      <p:ext uri="{BB962C8B-B14F-4D97-AF65-F5344CB8AC3E}">
        <p14:creationId xmlns:p14="http://schemas.microsoft.com/office/powerpoint/2010/main" val="230522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nodePh="1">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ength Contraction is NOT an Illusion-00.00.38.672-00.02.44.197">
            <a:hlinkClick r:id="" action="ppaction://media"/>
            <a:extLst>
              <a:ext uri="{FF2B5EF4-FFF2-40B4-BE49-F238E27FC236}">
                <a16:creationId xmlns:a16="http://schemas.microsoft.com/office/drawing/2014/main" id="{76DFE73B-1B89-8876-2AFD-855774F52D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665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5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rgbClr val="7030A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#2</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582402" cy="2246769"/>
          </a:xfrm>
          <a:prstGeom prst="rect">
            <a:avLst/>
          </a:prstGeom>
          <a:noFill/>
        </p:spPr>
        <p:txBody>
          <a:bodyPr wrap="square" rtlCol="0">
            <a:spAutoFit/>
          </a:bodyPr>
          <a:lstStyle/>
          <a:p>
            <a:r>
              <a:rPr lang="en-AU" sz="2800" dirty="0"/>
              <a:t>A spaceship travels to a star 35 lightyears away at a speed of 2.70 × 10</a:t>
            </a:r>
            <a:r>
              <a:rPr lang="en-AU" sz="2800" baseline="30000" dirty="0"/>
              <a:t>8</a:t>
            </a:r>
            <a:r>
              <a:rPr lang="en-AU" sz="2800" dirty="0"/>
              <a:t> m s</a:t>
            </a:r>
            <a:r>
              <a:rPr lang="en-AU" sz="2800" baseline="30000" dirty="0"/>
              <a:t>-1</a:t>
            </a:r>
            <a:r>
              <a:rPr lang="en-AU" sz="2800" dirty="0"/>
              <a:t>. How long does the spaceship take to get to the star</a:t>
            </a:r>
          </a:p>
          <a:p>
            <a:pPr marL="514350" indent="-514350">
              <a:buFont typeface="+mj-lt"/>
              <a:buAutoNum type="alphaLcParenR"/>
            </a:pPr>
            <a:r>
              <a:rPr lang="en-AU" sz="2800" dirty="0"/>
              <a:t>as measured on Earth?</a:t>
            </a:r>
          </a:p>
          <a:p>
            <a:pPr marL="514350" indent="-514350">
              <a:buFont typeface="+mj-lt"/>
              <a:buAutoNum type="alphaLcParenR"/>
            </a:pPr>
            <a:r>
              <a:rPr lang="en-AU" sz="2800" dirty="0"/>
              <a:t>as measured by a passenger on the spaceship?</a:t>
            </a:r>
          </a:p>
          <a:p>
            <a:pPr marL="514350" indent="-514350">
              <a:buFont typeface="+mj-lt"/>
              <a:buAutoNum type="alphaLcParenR"/>
            </a:pPr>
            <a:r>
              <a:rPr lang="en-AU" sz="2800" dirty="0"/>
              <a:t>How far away is the star, as measured by a passenger on the spaceship?</a:t>
            </a:r>
          </a:p>
        </p:txBody>
      </p:sp>
    </p:spTree>
    <p:extLst>
      <p:ext uri="{BB962C8B-B14F-4D97-AF65-F5344CB8AC3E}">
        <p14:creationId xmlns:p14="http://schemas.microsoft.com/office/powerpoint/2010/main" val="2228606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3593</TotalTime>
  <Words>840</Words>
  <Application>Microsoft Office PowerPoint</Application>
  <PresentationFormat>Widescreen</PresentationFormat>
  <Paragraphs>86</Paragraphs>
  <Slides>10</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Cambria Math</vt:lpstr>
      <vt:lpstr>Office Theme</vt:lpstr>
      <vt:lpstr>Length Contraction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Equilibrium</dc:title>
  <dc:creator>JERRY Tressa [Harrisdale Senior High School]</dc:creator>
  <cp:lastModifiedBy>AXTENS Nathan [Harrisdale Senior High School]</cp:lastModifiedBy>
  <cp:revision>57</cp:revision>
  <dcterms:created xsi:type="dcterms:W3CDTF">2022-02-16T03:17:05Z</dcterms:created>
  <dcterms:modified xsi:type="dcterms:W3CDTF">2023-07-28T04:16:34Z</dcterms:modified>
</cp:coreProperties>
</file>